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6" r:id="rId4"/>
    <p:sldId id="279" r:id="rId5"/>
    <p:sldId id="263" r:id="rId6"/>
    <p:sldId id="262" r:id="rId7"/>
    <p:sldId id="264" r:id="rId8"/>
    <p:sldId id="265" r:id="rId9"/>
    <p:sldId id="266" r:id="rId10"/>
    <p:sldId id="257" r:id="rId11"/>
    <p:sldId id="258" r:id="rId12"/>
    <p:sldId id="259" r:id="rId13"/>
    <p:sldId id="260" r:id="rId14"/>
    <p:sldId id="261" r:id="rId15"/>
    <p:sldId id="285" r:id="rId16"/>
    <p:sldId id="286" r:id="rId17"/>
    <p:sldId id="287" r:id="rId18"/>
    <p:sldId id="280" r:id="rId19"/>
    <p:sldId id="271" r:id="rId20"/>
    <p:sldId id="268" r:id="rId21"/>
    <p:sldId id="267" r:id="rId22"/>
    <p:sldId id="270" r:id="rId23"/>
    <p:sldId id="283" r:id="rId24"/>
    <p:sldId id="284" r:id="rId25"/>
    <p:sldId id="282" r:id="rId26"/>
    <p:sldId id="281" r:id="rId27"/>
    <p:sldId id="272" r:id="rId28"/>
    <p:sldId id="273" r:id="rId29"/>
    <p:sldId id="274" r:id="rId30"/>
    <p:sldId id="275" r:id="rId31"/>
    <p:sldId id="269" r:id="rId32"/>
  </p:sldIdLst>
  <p:sldSz cx="9144000" cy="6858000" type="screen4x3"/>
  <p:notesSz cx="9144000" cy="6858000"/>
  <p:defaultTextStyle>
    <a:lvl1pPr marL="0" indent="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Arial"/>
      </a:defRPr>
    </a:lvl1pPr>
    <a:lvl2pPr marL="457200" indent="4572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Arial"/>
      </a:defRPr>
    </a:lvl2pPr>
    <a:lvl3pPr marL="914400" indent="9144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Arial"/>
      </a:defRPr>
    </a:lvl3pPr>
    <a:lvl4pPr marL="1371600" indent="13716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Arial"/>
      </a:defRPr>
    </a:lvl4pPr>
    <a:lvl5pPr marL="1828800" indent="1828800" algn="l" defTabSz="91440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Arial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E08"/>
    <a:srgbClr val="580303"/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9" d="100"/>
          <a:sy n="159" d="100"/>
        </p:scale>
        <p:origin x="185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Shape 1027"/>
          <p:cNvSpPr>
            <a:spLocks noGrp="1" noChangeShapeType="1"/>
          </p:cNvSpPr>
          <p:nvPr>
            <p:ph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8" name="Shape 1028"/>
          <p:cNvSpPr>
            <a:spLocks noGrp="1" noChangeShapeType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endParaRPr lang="en-US" sz="1200"/>
          </a:p>
        </p:txBody>
      </p:sp>
      <p:sp>
        <p:nvSpPr>
          <p:cNvPr id="1029" name="Shape 1029"/>
          <p:cNvSpPr>
            <a:spLocks noGrp="1" noChangeShapeType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0" name="Shape 1030"/>
          <p:cNvSpPr>
            <a:spLocks noGrp="1" noChangeShapeType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200">
                <a:solidFill>
                  <a:srgbClr val="898989"/>
                </a:solidFill>
                <a:latin typeface="Calibri"/>
              </a:r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27" name="Текст 2"/>
          <p:cNvSpPr>
            <a:spLocks noGrp="1" noChangeShapeType="1"/>
          </p:cNvSpPr>
          <p:nvPr>
            <p:ph type="body"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ru-RU"/>
              <a:t>Образец текста</a:t>
            </a:r>
            <a:endParaRPr/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rPr lang="ru-RU"/>
              <a:t>Второй уровень</a:t>
            </a:r>
            <a:endParaRPr/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rPr lang="ru-RU"/>
              <a:t>Третий уровень</a:t>
            </a:r>
            <a:endParaRPr/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rPr lang="ru-RU"/>
              <a:t>Четвертый уровень</a:t>
            </a:r>
            <a:endParaRPr/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28" name="Дата 3"/>
          <p:cNvSpPr>
            <a:spLocks noGrp="1" noChangeShapeType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1200">
                <a:solidFill>
                  <a:srgbClr val="898989"/>
                </a:solidFill>
                <a:latin typeface="Calibri"/>
              </a:rPr>
              <a:t>*</a:t>
            </a:r>
            <a:endParaRPr/>
          </a:p>
        </p:txBody>
      </p:sp>
      <p:sp>
        <p:nvSpPr>
          <p:cNvPr id="1029" name="Нижний колонтитул 4"/>
          <p:cNvSpPr>
            <a:spLocks noGrp="1" noChangeShapeType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0" name="Номер слайда 5"/>
          <p:cNvSpPr>
            <a:spLocks noGrp="1" noChangeShapeType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200">
                <a:solidFill>
                  <a:srgbClr val="898989"/>
                </a:solidFill>
                <a:latin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616908-1599-47B3-AD5F-7B4BF23D5991}"/>
              </a:ext>
            </a:extLst>
          </p:cNvPr>
          <p:cNvSpPr txBox="1"/>
          <p:nvPr/>
        </p:nvSpPr>
        <p:spPr>
          <a:xfrm>
            <a:off x="683568" y="260648"/>
            <a:ext cx="45850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rgbClr val="F05E08"/>
                </a:solidFill>
                <a:latin typeface="Monotype Corsiva" panose="03010101010201010101" pitchFamily="66" charset="0"/>
              </a:rPr>
              <a:t>Социальная практика по фильму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rgbClr val="F05E08"/>
                </a:solidFill>
                <a:latin typeface="Monotype Corsiva" panose="03010101010201010101" pitchFamily="66" charset="0"/>
              </a:rPr>
              <a:t>«Когда небо улыбается»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3EEF50-EFB2-409E-9A1D-4EAD5ADAA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78" y="1916832"/>
            <a:ext cx="5382701" cy="26632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D73C6F47-6232-4571-8AA1-AB24AD95F85C}"/>
              </a:ext>
            </a:extLst>
          </p:cNvPr>
          <p:cNvSpPr/>
          <p:nvPr/>
        </p:nvSpPr>
        <p:spPr>
          <a:xfrm>
            <a:off x="5615972" y="188640"/>
            <a:ext cx="2165350" cy="200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9CE36F-E90F-4F66-9DA6-9E15B4B6BC23}"/>
              </a:ext>
            </a:extLst>
          </p:cNvPr>
          <p:cNvSpPr txBox="1"/>
          <p:nvPr/>
        </p:nvSpPr>
        <p:spPr>
          <a:xfrm>
            <a:off x="1691680" y="4658360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Создатели социальной практики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учащиеся и родители 3 – А и 3– Б класса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ГБОУ «Школа № 136 г. о .Донецк»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под руководством учителей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Розум Алёны Алексеевны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Соловьевой Александры Валериевны</a:t>
            </a:r>
            <a:endParaRPr lang="ru-RU" altLang="ru-RU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Grp="1" noChangeShapeType="1"/>
          </p:cNvSpPr>
          <p:nvPr/>
        </p:nvSpPr>
        <p:spPr bwMode="auto">
          <a:xfrm>
            <a:off x="4647347" y="527050"/>
            <a:ext cx="3168649" cy="4901983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Прапрадедушка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Валерии Елисеевой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ru-RU" sz="2400" b="1" i="0" u="none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endParaRPr lang="ru-RU" sz="2400" b="1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Годы жизни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1915 - 1992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Ушел на войну рядовым,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был разведчиком.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Награждён орденом Отечественной войны 1 степени</a:t>
            </a:r>
            <a:endParaRPr dirty="0"/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-RU" sz="2400" dirty="0">
                <a:ea typeface="Calibri"/>
              </a:rPr>
              <a:t> </a:t>
            </a:r>
            <a:endParaRPr dirty="0"/>
          </a:p>
        </p:txBody>
      </p:sp>
      <p:pic>
        <p:nvPicPr>
          <p:cNvPr id="3075" name="Рисунок 5"/>
          <p:cNvPicPr>
            <a:picLocks noGrp="1" noChangeAspect="1"/>
          </p:cNvPicPr>
          <p:nvPr/>
        </p:nvPicPr>
        <p:blipFill>
          <a:blip r:embed="rId2"/>
          <a:srcRect b="20890"/>
          <a:stretch/>
        </p:blipFill>
        <p:spPr bwMode="auto">
          <a:xfrm>
            <a:off x="603250" y="1412875"/>
            <a:ext cx="4164012" cy="4637087"/>
          </a:xfrm>
          <a:prstGeom prst="rect">
            <a:avLst/>
          </a:prstGeom>
          <a:noFill/>
        </p:spPr>
      </p:pic>
      <p:sp>
        <p:nvSpPr>
          <p:cNvPr id="3076" name="TextBox 6"/>
          <p:cNvSpPr txBox="1">
            <a:spLocks noGrp="1" noChangeShapeType="1"/>
          </p:cNvSpPr>
          <p:nvPr/>
        </p:nvSpPr>
        <p:spPr bwMode="auto">
          <a:xfrm>
            <a:off x="603250" y="527050"/>
            <a:ext cx="3921125" cy="8302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Парамонов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Тимофей Яковлевич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Grp="1" noChangeShapeType="1"/>
          </p:cNvSpPr>
          <p:nvPr/>
        </p:nvSpPr>
        <p:spPr bwMode="auto">
          <a:xfrm>
            <a:off x="4283076" y="76200"/>
            <a:ext cx="3743324" cy="57973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Прапрадедушка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Анастасии </a:t>
            </a:r>
            <a:r>
              <a:rPr lang="ru-RU" sz="2200" b="1" i="0" u="none" dirty="0" err="1">
                <a:solidFill>
                  <a:srgbClr val="580303"/>
                </a:solidFill>
                <a:latin typeface="Times New Roman"/>
                <a:ea typeface="Calibri"/>
              </a:rPr>
              <a:t>Надеевой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Годы жизни 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1908 – 1980 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Воинское звание – 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ст. сержант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в/ч 75 стрелковый полк, 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31 стрелковой дивизии. 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Старший </a:t>
            </a:r>
            <a:r>
              <a:rPr lang="ru-RU" sz="2100" b="1" i="0" u="none" dirty="0" err="1">
                <a:solidFill>
                  <a:srgbClr val="002060"/>
                </a:solidFill>
                <a:latin typeface="Times New Roman"/>
                <a:ea typeface="Calibri"/>
              </a:rPr>
              <a:t>ездовый</a:t>
            </a: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взвода ПТО 1 стрелкового батальона.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Член ВКП/б 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В начале войны руководил эвакуацией Константиновского</a:t>
            </a:r>
            <a:endParaRPr sz="2100"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1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завода. </a:t>
            </a:r>
            <a:endParaRPr sz="2100" dirty="0"/>
          </a:p>
          <a:p>
            <a:pPr marL="0" lv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endParaRPr dirty="0"/>
          </a:p>
        </p:txBody>
      </p:sp>
      <p:pic>
        <p:nvPicPr>
          <p:cNvPr id="4099" name="Рисунок 3"/>
          <p:cNvPicPr>
            <a:picLocks noGrp="1" noChangeAspect="1"/>
          </p:cNvPicPr>
          <p:nvPr/>
        </p:nvPicPr>
        <p:blipFill>
          <a:blip r:embed="rId2"/>
          <a:stretch/>
        </p:blipFill>
        <p:spPr bwMode="auto">
          <a:xfrm>
            <a:off x="530225" y="981075"/>
            <a:ext cx="3878262" cy="4592637"/>
          </a:xfrm>
          <a:prstGeom prst="rect">
            <a:avLst/>
          </a:prstGeom>
          <a:noFill/>
        </p:spPr>
      </p:pic>
      <p:sp>
        <p:nvSpPr>
          <p:cNvPr id="4100" name="TextBox 5"/>
          <p:cNvSpPr txBox="1">
            <a:spLocks noGrp="1" noChangeShapeType="1"/>
          </p:cNvSpPr>
          <p:nvPr/>
        </p:nvSpPr>
        <p:spPr bwMode="auto">
          <a:xfrm>
            <a:off x="487362" y="76200"/>
            <a:ext cx="3921125" cy="8302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Федоров 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Павел Степанович</a:t>
            </a:r>
            <a:endParaRPr/>
          </a:p>
        </p:txBody>
      </p:sp>
      <p:sp>
        <p:nvSpPr>
          <p:cNvPr id="4101" name="TextBox 7"/>
          <p:cNvSpPr txBox="1">
            <a:spLocks noGrp="1" noChangeShapeType="1"/>
          </p:cNvSpPr>
          <p:nvPr/>
        </p:nvSpPr>
        <p:spPr bwMode="auto">
          <a:xfrm>
            <a:off x="614313" y="5589587"/>
            <a:ext cx="7558087" cy="12001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В боях в районе села </a:t>
            </a:r>
            <a:r>
              <a:rPr lang="ru-RU" sz="2400" b="1" i="0" u="none" dirty="0" err="1">
                <a:solidFill>
                  <a:srgbClr val="002060"/>
                </a:solidFill>
                <a:latin typeface="Times New Roman"/>
                <a:ea typeface="Calibri"/>
              </a:rPr>
              <a:t>Гамсдорф</a:t>
            </a: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 проявил 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мужество и отвагу. 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Награжден медалью  "За отвагу"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Grp="1" noChangeAspect="1"/>
          </p:cNvPicPr>
          <p:nvPr/>
        </p:nvPicPr>
        <p:blipFill>
          <a:blip r:embed="rId2"/>
          <a:srcRect t="2166" b="22052"/>
          <a:stretch/>
        </p:blipFill>
        <p:spPr bwMode="auto">
          <a:xfrm>
            <a:off x="596900" y="836612"/>
            <a:ext cx="3744912" cy="4270375"/>
          </a:xfrm>
          <a:prstGeom prst="rect">
            <a:avLst/>
          </a:prstGeom>
          <a:noFill/>
        </p:spPr>
      </p:pic>
      <p:sp>
        <p:nvSpPr>
          <p:cNvPr id="5123" name="TextBox 3"/>
          <p:cNvSpPr txBox="1">
            <a:spLocks noGrp="1" noChangeShapeType="1"/>
          </p:cNvSpPr>
          <p:nvPr/>
        </p:nvSpPr>
        <p:spPr bwMode="auto">
          <a:xfrm>
            <a:off x="487362" y="-26987"/>
            <a:ext cx="3921125" cy="8302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Марченко 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Григорий Ильич</a:t>
            </a:r>
            <a:endParaRPr/>
          </a:p>
        </p:txBody>
      </p:sp>
      <p:sp>
        <p:nvSpPr>
          <p:cNvPr id="5124" name="TextBox 4"/>
          <p:cNvSpPr txBox="1">
            <a:spLocks noGrp="1" noChangeShapeType="1"/>
          </p:cNvSpPr>
          <p:nvPr/>
        </p:nvSpPr>
        <p:spPr bwMode="auto">
          <a:xfrm>
            <a:off x="4283472" y="58263"/>
            <a:ext cx="3744912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Прапрадедушка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Артёма Боде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Годы жизни 1918-2012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Дата призыва 23.06.1941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80 стрелковая дивизия; Ленинградский фронт;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527 стрелковый полк 118 стрелковой дивизии (I);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265 стрелковая дивизия;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59 армия; 77 стрелковый полк 77 стрелковый полк 80 стрелковой дивизии (I);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77 стрелковый полк 80 стрелковой дивизии (II);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70 стрелковая дивизия;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527 стрелковый полк;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54 армия; 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       2 ударная армия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капитан; майор;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ст. лейтенант;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 лейтенант</a:t>
            </a:r>
            <a:endParaRPr dirty="0"/>
          </a:p>
        </p:txBody>
      </p:sp>
      <p:sp>
        <p:nvSpPr>
          <p:cNvPr id="5125" name="TextBox 6"/>
          <p:cNvSpPr txBox="1">
            <a:spLocks noGrp="1" noChangeShapeType="1"/>
          </p:cNvSpPr>
          <p:nvPr/>
        </p:nvSpPr>
        <p:spPr bwMode="auto">
          <a:xfrm>
            <a:off x="545207" y="5068887"/>
            <a:ext cx="4314825" cy="17541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Орден Отечественной войны II степени 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Орден Красной Звезды (2); 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Медаль «За оборону Ленинграда»; 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Медаль «За победу над Германией в Великой Отечественной войне 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1941–1945 гг.»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Grp="1" noChangeShapeType="1"/>
          </p:cNvSpPr>
          <p:nvPr/>
        </p:nvSpPr>
        <p:spPr bwMode="auto">
          <a:xfrm>
            <a:off x="306387" y="0"/>
            <a:ext cx="3921125" cy="157003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Марченко 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Екатерина Львовна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(в девичестве Гусарова)</a:t>
            </a:r>
            <a:endParaRPr/>
          </a:p>
        </p:txBody>
      </p:sp>
      <p:pic>
        <p:nvPicPr>
          <p:cNvPr id="6147" name="Picture 2"/>
          <p:cNvPicPr>
            <a:picLocks noGrp="1" noChangeAspect="1"/>
          </p:cNvPicPr>
          <p:nvPr/>
        </p:nvPicPr>
        <p:blipFill>
          <a:blip r:embed="rId2"/>
          <a:srcRect t="-1" b="715"/>
          <a:stretch/>
        </p:blipFill>
        <p:spPr bwMode="auto">
          <a:xfrm>
            <a:off x="611187" y="1196975"/>
            <a:ext cx="3311524" cy="5000625"/>
          </a:xfrm>
          <a:prstGeom prst="rect">
            <a:avLst/>
          </a:prstGeom>
          <a:noFill/>
        </p:spPr>
      </p:pic>
      <p:sp>
        <p:nvSpPr>
          <p:cNvPr id="6148" name="TextBox 3"/>
          <p:cNvSpPr txBox="1">
            <a:spLocks noGrp="1" noChangeShapeType="1"/>
          </p:cNvSpPr>
          <p:nvPr/>
        </p:nvSpPr>
        <p:spPr bwMode="auto">
          <a:xfrm>
            <a:off x="3995737" y="44450"/>
            <a:ext cx="3921125" cy="53244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580303"/>
                </a:solidFill>
                <a:latin typeface="Times New Roman"/>
                <a:ea typeface="Calibri"/>
              </a:rPr>
              <a:t>Прапрабабушка 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580303"/>
                </a:solidFill>
                <a:latin typeface="Times New Roman"/>
                <a:ea typeface="Calibri"/>
              </a:rPr>
              <a:t>Артёма Боде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Годы жизни 1924-2014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старшина медицинской службы, разведчица и снайпер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Была в числе первых,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 кто зашёл в Берлин!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В РККА 27.08.1941 года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(приписала себе 1год, чтобы воевать)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В Отечественной войне с 27.11.1941 года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Екатерина вышла замуж за Григория Ильича Марченко 31.08.1918 г.р.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У них было 2 детей.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002060"/>
                </a:solidFill>
                <a:latin typeface="Times New Roman"/>
                <a:ea typeface="Calibri"/>
              </a:rPr>
              <a:t>Умерла в возрасте 89 лет.</a:t>
            </a:r>
            <a:endParaRPr/>
          </a:p>
        </p:txBody>
      </p:sp>
      <p:sp>
        <p:nvSpPr>
          <p:cNvPr id="6149" name="TextBox 5"/>
          <p:cNvSpPr txBox="1">
            <a:spLocks noGrp="1" noChangeShapeType="1"/>
          </p:cNvSpPr>
          <p:nvPr/>
        </p:nvSpPr>
        <p:spPr bwMode="auto">
          <a:xfrm>
            <a:off x="466725" y="5540375"/>
            <a:ext cx="6911975" cy="13223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2000" b="1" i="0" u="none">
                <a:solidFill>
                  <a:srgbClr val="580303"/>
                </a:solidFill>
                <a:latin typeface="Times New Roman"/>
                <a:ea typeface="Times New Roman"/>
              </a:rPr>
              <a:t>Ветеран 80-й Любанской ордена Кутузова стрелковой дивизии. Единственная женщина дивизии, награжденная орденом Славы 3-й степени за мужество, проявленное в боях за город Любань.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Grp="1" noChangeAspect="1"/>
          </p:cNvPicPr>
          <p:nvPr/>
        </p:nvPicPr>
        <p:blipFill>
          <a:blip r:embed="rId2"/>
          <a:srcRect l="14659" t="7225" r="1599" b="23347"/>
          <a:stretch/>
        </p:blipFill>
        <p:spPr bwMode="auto">
          <a:xfrm>
            <a:off x="539750" y="1047750"/>
            <a:ext cx="4337050" cy="4724399"/>
          </a:xfrm>
          <a:prstGeom prst="rect">
            <a:avLst/>
          </a:prstGeom>
          <a:noFill/>
        </p:spPr>
      </p:pic>
      <p:sp>
        <p:nvSpPr>
          <p:cNvPr id="7171" name="TextBox 6"/>
          <p:cNvSpPr txBox="1">
            <a:spLocks noGrp="1" noChangeShapeType="1"/>
          </p:cNvSpPr>
          <p:nvPr/>
        </p:nvSpPr>
        <p:spPr bwMode="auto">
          <a:xfrm>
            <a:off x="661987" y="215899"/>
            <a:ext cx="3921125" cy="8318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Марченко 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>
                <a:solidFill>
                  <a:srgbClr val="580303"/>
                </a:solidFill>
                <a:latin typeface="Times New Roman"/>
                <a:ea typeface="Calibri"/>
              </a:rPr>
              <a:t>Петр Ильич</a:t>
            </a:r>
            <a:endParaRPr/>
          </a:p>
        </p:txBody>
      </p:sp>
      <p:sp>
        <p:nvSpPr>
          <p:cNvPr id="7172" name="TextBox 7"/>
          <p:cNvSpPr txBox="1">
            <a:spLocks noGrp="1" noChangeShapeType="1"/>
          </p:cNvSpPr>
          <p:nvPr/>
        </p:nvSpPr>
        <p:spPr bwMode="auto">
          <a:xfrm>
            <a:off x="4787727" y="201612"/>
            <a:ext cx="3168649" cy="55165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Прапрадедушка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Артёма Боде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Годы жизни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1924-2007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Сержант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В годы ВОВ и после её окончания был сапёр-минером. Получил серьёзные ранения и остался инвалидом, некоторые осколки в том числе рядом с сердцем, остались </a:t>
            </a:r>
            <a:endParaRPr dirty="0"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в его теле на всю жизнь.</a:t>
            </a:r>
            <a:endParaRPr dirty="0"/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ru-RU" sz="2200" dirty="0">
                <a:ea typeface="Calibri"/>
              </a:rPr>
              <a:t> </a:t>
            </a:r>
            <a:endParaRPr dirty="0"/>
          </a:p>
        </p:txBody>
      </p:sp>
      <p:sp>
        <p:nvSpPr>
          <p:cNvPr id="7173" name="TextBox 9"/>
          <p:cNvSpPr txBox="1">
            <a:spLocks noGrp="1" noChangeShapeType="1"/>
          </p:cNvSpPr>
          <p:nvPr/>
        </p:nvSpPr>
        <p:spPr bwMode="auto">
          <a:xfrm>
            <a:off x="71487" y="5932487"/>
            <a:ext cx="5508625" cy="4603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Награжден медалью «За отвагу»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>
            <a:extLst>
              <a:ext uri="{FF2B5EF4-FFF2-40B4-BE49-F238E27FC236}">
                <a16:creationId xmlns:a16="http://schemas.microsoft.com/office/drawing/2014/main" id="{9B0C4646-9FE3-48FB-8C3D-3DB3CB2F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6659" r="18379"/>
          <a:stretch>
            <a:fillRect/>
          </a:stretch>
        </p:blipFill>
        <p:spPr bwMode="auto">
          <a:xfrm>
            <a:off x="498475" y="1409700"/>
            <a:ext cx="4248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>
            <a:extLst>
              <a:ext uri="{FF2B5EF4-FFF2-40B4-BE49-F238E27FC236}">
                <a16:creationId xmlns:a16="http://schemas.microsoft.com/office/drawing/2014/main" id="{21F9EE8C-FA7B-4A2D-AE56-F61CD5B33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15900"/>
            <a:ext cx="3921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Мастрюков </a:t>
            </a:r>
          </a:p>
          <a:p>
            <a:pPr algn="ctr" eaLnBrk="1" hangingPunct="1"/>
            <a:r>
              <a:rPr lang="ru-RU" altLang="ru-RU" sz="24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Николай Викторович</a:t>
            </a:r>
          </a:p>
        </p:txBody>
      </p:sp>
      <p:sp>
        <p:nvSpPr>
          <p:cNvPr id="8196" name="TextBox 4">
            <a:extLst>
              <a:ext uri="{FF2B5EF4-FFF2-40B4-BE49-F238E27FC236}">
                <a16:creationId xmlns:a16="http://schemas.microsoft.com/office/drawing/2014/main" id="{C0B48549-63AE-4C0A-A4AA-C3F0F77F4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01613"/>
            <a:ext cx="316865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Дедушка </a:t>
            </a:r>
          </a:p>
          <a:p>
            <a:pPr algn="ctr" eaLnBrk="1" hangingPunct="1"/>
            <a:r>
              <a:rPr lang="ru-RU" altLang="ru-RU" sz="22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Артёма Боде</a:t>
            </a:r>
          </a:p>
          <a:p>
            <a:pPr algn="ctr" eaLnBrk="1" hangingPunct="1"/>
            <a:r>
              <a:rPr lang="ru-RU" alt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рождения 02.08.1963</a:t>
            </a:r>
          </a:p>
          <a:p>
            <a:pPr algn="ctr" eaLnBrk="1" hangingPunct="1"/>
            <a:r>
              <a:rPr lang="ru-RU" alt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Служит с 2014-года</a:t>
            </a:r>
            <a:endParaRPr lang="ru-RU" altLang="ru-RU" sz="2200" b="1">
              <a:solidFill>
                <a:srgbClr val="58030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СВО и ополчения Донбасса.</a:t>
            </a:r>
          </a:p>
          <a:p>
            <a:pPr algn="ctr" eaLnBrk="1" hangingPunct="1"/>
            <a:r>
              <a:rPr lang="ru-RU" alt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 боевых действий. </a:t>
            </a:r>
          </a:p>
          <a:p>
            <a:pPr algn="ctr" eaLnBrk="1" hangingPunct="1"/>
            <a:r>
              <a:rPr lang="ru-RU" alt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2016-м году получил ранение, но в 2022-м году в начале СВО вступил в ряды военных,</a:t>
            </a:r>
          </a:p>
          <a:p>
            <a:pPr algn="ctr" eaLnBrk="1" hangingPunct="1"/>
            <a:r>
              <a:rPr lang="ru-RU" altLang="ru-RU" sz="2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защищающих нашу родину!</a:t>
            </a:r>
            <a:r>
              <a:rPr lang="ru-RU" altLang="ru-RU" sz="22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197" name="TextBox 5">
            <a:extLst>
              <a:ext uri="{FF2B5EF4-FFF2-40B4-BE49-F238E27FC236}">
                <a16:creationId xmlns:a16="http://schemas.microsoft.com/office/drawing/2014/main" id="{E47D59D2-FDAF-4FD6-9F1B-DC6D052CD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5661025"/>
            <a:ext cx="5507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Медали "За боевые заслуги"</a:t>
            </a:r>
          </a:p>
          <a:p>
            <a:pPr algn="ctr" eaLnBrk="1" hangingPunct="1"/>
            <a:r>
              <a:rPr lang="ru-RU" altLang="ru-RU" sz="24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"За отличия в боях"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>
            <a:extLst>
              <a:ext uri="{FF2B5EF4-FFF2-40B4-BE49-F238E27FC236}">
                <a16:creationId xmlns:a16="http://schemas.microsoft.com/office/drawing/2014/main" id="{090F5530-03BA-4F25-BC19-C5130F21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4744" r="11659"/>
          <a:stretch>
            <a:fillRect/>
          </a:stretch>
        </p:blipFill>
        <p:spPr bwMode="auto">
          <a:xfrm>
            <a:off x="539750" y="1336675"/>
            <a:ext cx="43767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3">
            <a:extLst>
              <a:ext uri="{FF2B5EF4-FFF2-40B4-BE49-F238E27FC236}">
                <a16:creationId xmlns:a16="http://schemas.microsoft.com/office/drawing/2014/main" id="{AFD7FDD2-0715-41A2-8D8E-884BDACA9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15900"/>
            <a:ext cx="3921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Рымский</a:t>
            </a:r>
          </a:p>
          <a:p>
            <a:pPr algn="ctr" eaLnBrk="1" hangingPunct="1"/>
            <a:r>
              <a:rPr lang="ru-RU" altLang="ru-RU" sz="24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Юрий Павлович</a:t>
            </a:r>
          </a:p>
        </p:txBody>
      </p:sp>
      <p:sp>
        <p:nvSpPr>
          <p:cNvPr id="9220" name="TextBox 4">
            <a:extLst>
              <a:ext uri="{FF2B5EF4-FFF2-40B4-BE49-F238E27FC236}">
                <a16:creationId xmlns:a16="http://schemas.microsoft.com/office/drawing/2014/main" id="{8CBDBCF1-1AF4-4113-88FD-7957624C3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201613"/>
            <a:ext cx="3168650" cy="584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Папа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 Рымского</a:t>
            </a:r>
          </a:p>
          <a:p>
            <a:pPr algn="ctr" eaLnBrk="1" hangingPunct="1"/>
            <a:endParaRPr lang="ru-RU" altLang="ru-RU" sz="2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рождения 18.05.1977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службе с 2014-года по настоящее время</a:t>
            </a:r>
            <a:endParaRPr lang="ru-RU" altLang="ru-RU" sz="2200" b="1" dirty="0">
              <a:solidFill>
                <a:srgbClr val="58030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СВО и ополчения Донбасса.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 боевых действий.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Старший прапорщик.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боев за Донецкий аэропорт,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Ясиноватую </a:t>
            </a:r>
          </a:p>
          <a:p>
            <a:pPr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и Луганск.</a:t>
            </a:r>
          </a:p>
          <a:p>
            <a:pPr eaLnBrk="1" hangingPunct="1"/>
            <a:endParaRPr lang="ru-RU" altLang="ru-RU" sz="2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21" name="TextBox 5">
            <a:extLst>
              <a:ext uri="{FF2B5EF4-FFF2-40B4-BE49-F238E27FC236}">
                <a16:creationId xmlns:a16="http://schemas.microsoft.com/office/drawing/2014/main" id="{1A79F25C-A8BF-450D-8C07-A5E197357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84825"/>
            <a:ext cx="8064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Боевые награды  «За боевые заслуги» «За Ясиноватую»</a:t>
            </a:r>
          </a:p>
          <a:p>
            <a:pPr eaLnBrk="1" hangingPunct="1"/>
            <a:r>
              <a:rPr lang="ru-RU" altLang="ru-RU" sz="20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Наградные знаки «5 лет 1-му армейскому корпусу ДНР»</a:t>
            </a:r>
          </a:p>
          <a:p>
            <a:pPr eaLnBrk="1" hangingPunct="1"/>
            <a:r>
              <a:rPr lang="ru-RU" altLang="ru-RU" sz="20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«5 лет войскам ПВО ДНР»</a:t>
            </a:r>
          </a:p>
          <a:p>
            <a:pPr eaLnBrk="1" hangingPunct="1"/>
            <a:r>
              <a:rPr lang="ru-RU" altLang="ru-RU" sz="20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«Народное ополчение Донбасса»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>
            <a:extLst>
              <a:ext uri="{FF2B5EF4-FFF2-40B4-BE49-F238E27FC236}">
                <a16:creationId xmlns:a16="http://schemas.microsoft.com/office/drawing/2014/main" id="{A6A45AE6-7849-4C06-83CD-97F830486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t="12201" r="19628" b="19870"/>
          <a:stretch/>
        </p:blipFill>
        <p:spPr bwMode="auto">
          <a:xfrm>
            <a:off x="612130" y="1206915"/>
            <a:ext cx="3899545" cy="372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>
            <a:extLst>
              <a:ext uri="{FF2B5EF4-FFF2-40B4-BE49-F238E27FC236}">
                <a16:creationId xmlns:a16="http://schemas.microsoft.com/office/drawing/2014/main" id="{00DC84B5-0AC4-4C77-9F39-6DDE4266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215900"/>
            <a:ext cx="3921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Скоробогатько </a:t>
            </a:r>
          </a:p>
          <a:p>
            <a:pPr algn="ctr" eaLnBrk="1" hangingPunct="1"/>
            <a:r>
              <a:rPr lang="ru-RU" altLang="ru-RU" sz="2400" b="1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Николай Сергеевич</a:t>
            </a:r>
          </a:p>
        </p:txBody>
      </p:sp>
      <p:sp>
        <p:nvSpPr>
          <p:cNvPr id="10244" name="TextBox 5">
            <a:extLst>
              <a:ext uri="{FF2B5EF4-FFF2-40B4-BE49-F238E27FC236}">
                <a16:creationId xmlns:a16="http://schemas.microsoft.com/office/drawing/2014/main" id="{38500FFC-83D9-4A2D-8AA7-A7C5F9901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215900"/>
            <a:ext cx="358933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Папа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Николая Скоробогатько</a:t>
            </a:r>
          </a:p>
          <a:p>
            <a:pPr algn="ctr" eaLnBrk="1" hangingPunct="1"/>
            <a:endParaRPr lang="ru-RU" altLang="ru-RU" sz="2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рождения 14.04.1985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службе с 2021-года по настоящее время</a:t>
            </a:r>
            <a:endParaRPr lang="ru-RU" altLang="ru-RU" sz="2200" b="1" dirty="0">
              <a:solidFill>
                <a:srgbClr val="58030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 СВО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Ветеран боевых действий.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Младший сержант.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Участвовал в освобождении Запорожской области, Луганска, Марьинки,</a:t>
            </a:r>
          </a:p>
          <a:p>
            <a:pPr algn="ctr" eaLnBrk="1" hangingPunct="1"/>
            <a:r>
              <a:rPr lang="ru-RU" altLang="ru-RU" sz="2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Красногоровки</a:t>
            </a:r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/>
            <a:r>
              <a:rPr lang="ru-RU" alt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Селидово.</a:t>
            </a:r>
          </a:p>
        </p:txBody>
      </p:sp>
      <p:sp>
        <p:nvSpPr>
          <p:cNvPr id="10245" name="TextBox 6">
            <a:extLst>
              <a:ext uri="{FF2B5EF4-FFF2-40B4-BE49-F238E27FC236}">
                <a16:creationId xmlns:a16="http://schemas.microsoft.com/office/drawing/2014/main" id="{50A28B9C-BB43-480C-8F29-4B0A791CC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536" y="5403430"/>
            <a:ext cx="7308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Боевые награды  "За боевые отличия"</a:t>
            </a:r>
          </a:p>
          <a:p>
            <a:pPr algn="ctr" eaLnBrk="1" hangingPunct="1"/>
            <a:r>
              <a:rPr lang="ru-RU" altLang="ru-RU" sz="2400" b="1" dirty="0">
                <a:solidFill>
                  <a:srgbClr val="58030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"За укрепления боевого содружества"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BF8F2BB4-F860-4444-9134-B530653BA274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251520" y="70610"/>
            <a:ext cx="8028385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580303"/>
                </a:solidFill>
                <a:latin typeface="Times New Roman"/>
              </a:rPr>
              <a:t>Донбасс – край невероятно трудолюбивых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580303"/>
                </a:solidFill>
                <a:latin typeface="Times New Roman"/>
              </a:rPr>
              <a:t> и талантливых людей.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580303"/>
                </a:solidFill>
                <a:latin typeface="Times New Roman"/>
              </a:rPr>
              <a:t>Здесь чтут традиции и искренне любят свою землю!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580303"/>
                </a:solidFill>
                <a:latin typeface="Times New Roman"/>
              </a:rPr>
              <a:t>Наши дети ценят, уважают и от всего сердца стараются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dirty="0">
                <a:solidFill>
                  <a:srgbClr val="580303"/>
                </a:solidFill>
                <a:latin typeface="Times New Roman"/>
              </a:rPr>
              <a:t>радовать всех, кто рядом!</a:t>
            </a:r>
            <a:endParaRPr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7C0E73-B5D6-44C0-B607-7DD581F78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3" b="2603"/>
          <a:stretch/>
        </p:blipFill>
        <p:spPr>
          <a:xfrm>
            <a:off x="3347864" y="2564904"/>
            <a:ext cx="2016224" cy="4176464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061B8CB-D900-477C-BA0C-7492786948BA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476145" y="1549241"/>
            <a:ext cx="777686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Мария повесила свой поздравительный рисунок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в республиканской травматологии,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0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в отделении где лежат раненые бойцы.</a:t>
            </a:r>
          </a:p>
        </p:txBody>
      </p:sp>
    </p:spTree>
    <p:extLst>
      <p:ext uri="{BB962C8B-B14F-4D97-AF65-F5344CB8AC3E}">
        <p14:creationId xmlns:p14="http://schemas.microsoft.com/office/powerpoint/2010/main" val="188191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38B19-38EF-452B-A479-9917F5F27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9" t="31705" r="7994"/>
          <a:stretch/>
        </p:blipFill>
        <p:spPr>
          <a:xfrm>
            <a:off x="5123313" y="1126377"/>
            <a:ext cx="2546176" cy="26369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B42C9C-1427-4256-8E1D-1EBA36B18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29" t="20154" b="5279"/>
          <a:stretch/>
        </p:blipFill>
        <p:spPr>
          <a:xfrm>
            <a:off x="731849" y="1126377"/>
            <a:ext cx="2418362" cy="26642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1118EA-7317-42A2-89D8-38D1095A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978" y="3645024"/>
            <a:ext cx="2350368" cy="314036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7E91DD4D-9265-455E-8A30-A8AF4EE8966B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1499871" y="197504"/>
            <a:ext cx="61442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Ребята развесили поздравительные открытки на подъездах и домах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681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155FDC-6ADA-362A-F051-D7FF8C6CB4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15" b="4315"/>
          <a:stretch/>
        </p:blipFill>
        <p:spPr>
          <a:xfrm>
            <a:off x="633685" y="3718655"/>
            <a:ext cx="4716016" cy="29523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7D2C28-B25F-0F32-45DC-0F97985F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792947"/>
            <a:ext cx="5832648" cy="29109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0D508A10-A1BD-058A-927C-08C8525A1A73}"/>
              </a:ext>
            </a:extLst>
          </p:cNvPr>
          <p:cNvSpPr txBox="1">
            <a:spLocks noChangeShapeType="1"/>
          </p:cNvSpPr>
          <p:nvPr/>
        </p:nvSpPr>
        <p:spPr bwMode="auto">
          <a:xfrm>
            <a:off x="2115989" y="0"/>
            <a:ext cx="4040187" cy="63976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3200" b="0" i="0">
                <a:solidFill>
                  <a:schemeClr val="dk1"/>
                </a:solidFill>
                <a:latin typeface="Calibri"/>
                <a:ea typeface="+mn-ea"/>
                <a:cs typeface="+mn-cs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800" b="0" i="0">
                <a:solidFill>
                  <a:schemeClr val="dk1"/>
                </a:solidFill>
                <a:latin typeface="Calibri"/>
                <a:ea typeface="+mn-ea"/>
                <a:cs typeface="+mn-cs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 b="0" i="0">
                <a:solidFill>
                  <a:schemeClr val="dk1"/>
                </a:solidFill>
                <a:latin typeface="Calibri"/>
                <a:ea typeface="+mn-ea"/>
                <a:cs typeface="+mn-cs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2000" b="0" i="0">
                <a:solidFill>
                  <a:schemeClr val="dk1"/>
                </a:solidFill>
                <a:latin typeface="Calibri"/>
                <a:ea typeface="+mn-ea"/>
                <a:cs typeface="+mn-cs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2000" b="0" i="0">
                <a:solidFill>
                  <a:schemeClr val="dk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Font typeface="Arial"/>
              <a:buNone/>
              <a:defRPr/>
            </a:pPr>
            <a:r>
              <a:rPr lang="ru-RU" sz="2400" b="1" dirty="0">
                <a:solidFill>
                  <a:srgbClr val="580303"/>
                </a:solidFill>
                <a:latin typeface="Times New Roman"/>
                <a:ea typeface="Times New Roman"/>
              </a:rPr>
              <a:t>Просмотр фильма</a:t>
            </a:r>
            <a:endParaRPr lang="ru-RU" dirty="0">
              <a:solidFill>
                <a:srgbClr val="58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20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7D5CD7-7623-4CBB-8C9E-7E6E5D983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5" t="15096" r="26200" b="7749"/>
          <a:stretch/>
        </p:blipFill>
        <p:spPr>
          <a:xfrm>
            <a:off x="3193712" y="104515"/>
            <a:ext cx="2088232" cy="33123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06716-B45D-442D-B21E-8C79E9E9D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4515"/>
            <a:ext cx="2494628" cy="33123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3B1924-0FB8-436E-8630-A8BEBF9E3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41" t="4182" r="23024"/>
          <a:stretch/>
        </p:blipFill>
        <p:spPr>
          <a:xfrm>
            <a:off x="5463002" y="128626"/>
            <a:ext cx="2401094" cy="33544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F321C6-70D5-46F0-B15D-73729B507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4" t="10508"/>
          <a:stretch/>
        </p:blipFill>
        <p:spPr>
          <a:xfrm>
            <a:off x="683568" y="3356992"/>
            <a:ext cx="3579489" cy="33544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AC7A94-3AFB-4ABF-A92C-E38C77A2DD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38" t="16245"/>
          <a:stretch/>
        </p:blipFill>
        <p:spPr>
          <a:xfrm>
            <a:off x="4572000" y="3386937"/>
            <a:ext cx="2525053" cy="335443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84175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8C83CF-246E-43FA-AC5B-C4B30B759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1" t="7560" r="3501"/>
          <a:stretch/>
        </p:blipFill>
        <p:spPr>
          <a:xfrm>
            <a:off x="1187624" y="3765346"/>
            <a:ext cx="2559039" cy="27363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E25BDD-A9FF-4467-8DF3-55B663D17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5" t="12235" r="14860" b="31717"/>
          <a:stretch/>
        </p:blipFill>
        <p:spPr>
          <a:xfrm>
            <a:off x="4067944" y="3624938"/>
            <a:ext cx="2588803" cy="3017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05D5DD-6FC3-463A-AEDF-79E5BF7CF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814" y="262951"/>
            <a:ext cx="2521490" cy="33619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E3CB10-E122-4746-81C5-B0615B6490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00" b="14300"/>
          <a:stretch/>
        </p:blipFill>
        <p:spPr>
          <a:xfrm>
            <a:off x="1011047" y="254845"/>
            <a:ext cx="2552841" cy="324036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65032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04170F-FD59-4F12-BA5D-1BE840D17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42" t="17584" r="12919" b="8314"/>
          <a:stretch/>
        </p:blipFill>
        <p:spPr>
          <a:xfrm>
            <a:off x="762918" y="2397383"/>
            <a:ext cx="2160240" cy="42484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2E5A4-BB40-4429-B047-CAB89BBE7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45" t="28833" r="13502" b="27919"/>
          <a:stretch/>
        </p:blipFill>
        <p:spPr>
          <a:xfrm>
            <a:off x="980119" y="342793"/>
            <a:ext cx="2793666" cy="19340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93E0E4-3246-478A-96F2-39B3180C8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7" t="1984" r="2690" b="14024"/>
          <a:stretch/>
        </p:blipFill>
        <p:spPr>
          <a:xfrm>
            <a:off x="4283968" y="222281"/>
            <a:ext cx="3173316" cy="21751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63626E-BB24-459B-A6A9-F9745C58CF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9" t="7261"/>
          <a:stretch/>
        </p:blipFill>
        <p:spPr>
          <a:xfrm>
            <a:off x="3519556" y="2456893"/>
            <a:ext cx="3230091" cy="42484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28442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D054B4-8A0B-41C1-9563-7EB636251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592637"/>
            <a:ext cx="4860025" cy="2733764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05A70B12-0373-4407-BECF-4044184264AF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827584" y="188640"/>
            <a:ext cx="712879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В преддверии светлого праздника Дня Победы, когда вся страна вспоминает подвиг героев, наши ученики с особым трепетом и уважением присоединились к акции "Письмо ветерану".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Эта инициатива стала для ребят возможностью выразить слова благодарности и признательности тем, кто подарил нам мирное небо над головой.</a:t>
            </a:r>
          </a:p>
        </p:txBody>
      </p:sp>
    </p:spTree>
    <p:extLst>
      <p:ext uri="{BB962C8B-B14F-4D97-AF65-F5344CB8AC3E}">
        <p14:creationId xmlns:p14="http://schemas.microsoft.com/office/powerpoint/2010/main" val="735774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id="{ED7F83CE-2D84-4CC8-9C8C-0329FB6B4359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552" y="980728"/>
            <a:ext cx="74392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dirty="0">
                <a:solidFill>
                  <a:srgbClr val="580303"/>
                </a:solidFill>
                <a:latin typeface="Times New Roman"/>
                <a:ea typeface="Calibri"/>
              </a:rPr>
              <a:t>Р</a:t>
            </a: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ебята возложили цветы к портретам </a:t>
            </a:r>
            <a:r>
              <a:rPr lang="ru-RU" sz="1800" b="1" dirty="0">
                <a:solidFill>
                  <a:srgbClr val="580303"/>
                </a:solidFill>
                <a:latin typeface="Times New Roman"/>
                <a:ea typeface="Calibri"/>
              </a:rPr>
              <a:t>п</a:t>
            </a: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огибшего во время СВО учителя физической культуры нашей школы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FF0000"/>
                </a:solidFill>
                <a:latin typeface="Times New Roman"/>
                <a:ea typeface="Calibri"/>
              </a:rPr>
              <a:t>Мельниченко Анатолия Андреевича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и выпускника нашей школы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 dirty="0" err="1">
                <a:solidFill>
                  <a:srgbClr val="FF0000"/>
                </a:solidFill>
                <a:latin typeface="Times New Roman"/>
                <a:ea typeface="Calibri"/>
              </a:rPr>
              <a:t>Лякуна</a:t>
            </a:r>
            <a:r>
              <a:rPr lang="ru-RU" sz="1800" b="1" i="0" u="none" dirty="0">
                <a:solidFill>
                  <a:srgbClr val="FF0000"/>
                </a:solidFill>
                <a:latin typeface="Times New Roman"/>
                <a:ea typeface="Calibri"/>
              </a:rPr>
              <a:t> Дмитрия Владимировича</a:t>
            </a: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CCB7167-EA4A-4980-A5A2-C0908274F0CB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552" y="116632"/>
            <a:ext cx="7299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18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Приняли участие в митинге, посвященном 80-летию Великой Победы, тем, кто в далеком 45 -ом отстоял нашу свободу и  тем, кто стоит на рубеже нашей Родины сейчас, защищая её интересы.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56239-3618-06C6-789A-04894F3C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0" y="2556319"/>
            <a:ext cx="4896544" cy="23864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FD902E-A290-0B49-04AA-733C15ED2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471504"/>
            <a:ext cx="4900954" cy="23864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48695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86C84F-3BB7-48D4-9E12-CC558DD6A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60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C8B05-7014-4A6D-9051-3037052C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1822189"/>
            <a:ext cx="5904656" cy="448713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C505C64-6982-4524-84C4-D8576B28C6FC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719572" y="212447"/>
            <a:ext cx="69847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Организовали книжную выставку,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 с целью больше узнать о подвиге нашего народа в годы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2169841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233A844E-F116-46F0-B2D0-92B25CC046FB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719572" y="304780"/>
            <a:ext cx="698477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Посетили </a:t>
            </a:r>
            <a:r>
              <a:rPr lang="ru-RU" sz="2200" b="1" i="0" u="none" dirty="0" err="1">
                <a:solidFill>
                  <a:srgbClr val="580303"/>
                </a:solidFill>
                <a:latin typeface="Times New Roman"/>
                <a:ea typeface="Calibri"/>
              </a:rPr>
              <a:t>Саур</a:t>
            </a:r>
            <a:r>
              <a:rPr lang="ru-RU" sz="22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 Могилу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 - монументальный памятник павшим войнам за освобождение от немецко-фашистских захватчиков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45A968-EEBD-484B-9F8D-BEB9E57E7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09" y="1772816"/>
            <a:ext cx="5952661" cy="44644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6970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6F1BDE-F3EA-4F8E-AC43-8C195EE8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71791"/>
            <a:ext cx="3694171" cy="49255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4D3033-CEA7-4F4F-AD6B-B99DA5ECF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47868"/>
            <a:ext cx="3057192" cy="40762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35FE2EB5-3148-44A7-C720-E5D0D3D38B4C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1187624" y="197504"/>
            <a:ext cx="61442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Возложили цветы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к подножию памятников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2643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33F99C-C42B-4B4A-84B5-570604162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94"/>
          <a:stretch/>
        </p:blipFill>
        <p:spPr>
          <a:xfrm>
            <a:off x="2015715" y="1916832"/>
            <a:ext cx="4176464" cy="44644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6935367D-3260-FF4E-0CB6-2D8E3C4C4B70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553" y="356463"/>
            <a:ext cx="72728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580303"/>
                </a:solidFill>
                <a:latin typeface="Times New Roman"/>
                <a:ea typeface="Calibri"/>
              </a:rPr>
              <a:t>Г</a:t>
            </a: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ид-экскурсовод Донецкого Краеведческого музея 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Лучкина Татьяна Александровна ознакомила с историей мемориального комплекса </a:t>
            </a:r>
            <a:r>
              <a:rPr lang="ru-RU" sz="2400" b="1" i="0" u="none" dirty="0" err="1">
                <a:solidFill>
                  <a:srgbClr val="580303"/>
                </a:solidFill>
                <a:latin typeface="Times New Roman"/>
                <a:ea typeface="Calibri"/>
              </a:rPr>
              <a:t>Саур</a:t>
            </a: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 Могила.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376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http://www.9may1941-1945.ru/upload/iblock/05d/05d2966d74763fe636ea76e9153f7d43.png">
            <a:extLst>
              <a:ext uri="{FF2B5EF4-FFF2-40B4-BE49-F238E27FC236}">
                <a16:creationId xmlns:a16="http://schemas.microsoft.com/office/drawing/2014/main" id="{0F8F8402-F197-4ECD-B2F0-D1CB1260F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5832648" cy="480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6996DFC9-9D98-4AFB-A725-0A97303E18C3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611560" y="476672"/>
            <a:ext cx="70567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sz="2400" b="1" dirty="0">
                <a:solidFill>
                  <a:srgbClr val="580303"/>
                </a:solidFill>
                <a:latin typeface="Times New Roman"/>
                <a:ea typeface="Times New Roman"/>
              </a:rPr>
              <a:t>Ф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ильм "Когда небо улыбается" натолкнул нас на создание Книги памяти, посвященной  предкам </a:t>
            </a: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–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прадедам, дедам, отцам, прабабушкам, бабушкам, матерям! </a:t>
            </a:r>
          </a:p>
          <a:p>
            <a:pPr lvl="0" algn="ctr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Мы равняемся на наших героев! </a:t>
            </a:r>
          </a:p>
          <a:p>
            <a:pPr lvl="0" algn="ctr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Они заложили прочный фундамент! </a:t>
            </a:r>
          </a:p>
          <a:p>
            <a:pPr lvl="0" algn="ctr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Мы справимся с любыми невзгодами!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08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EE38A76B-2A77-6B0D-77B6-F9B05CF0CE6A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539553" y="153214"/>
            <a:ext cx="727280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2200" b="1" dirty="0">
                <a:solidFill>
                  <a:srgbClr val="580303"/>
                </a:solidFill>
                <a:latin typeface="Times New Roman"/>
                <a:ea typeface="Calibri"/>
              </a:rPr>
              <a:t>Победа в войне – это ликование и скорбь. Время их не приглушает. А мы с вами должны эту память передавать из поколения в поколение. День Победы был, есть и остается самым святым праздником. Память павших и не доживших до сегодняшнего дня почтим минутой молчания…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EA5F2-BA06-C254-7D57-A718F9AAF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348880"/>
            <a:ext cx="3219822" cy="429309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89127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181B7D09-ABCA-40BD-A72B-3E0A7E89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0762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03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7B1C935B-8DB7-4113-9935-2517CDE39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66128"/>
          <a:stretch/>
        </p:blipFill>
        <p:spPr bwMode="auto">
          <a:xfrm>
            <a:off x="1403648" y="0"/>
            <a:ext cx="6470766" cy="2456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12" descr="Picture background">
            <a:extLst>
              <a:ext uri="{FF2B5EF4-FFF2-40B4-BE49-F238E27FC236}">
                <a16:creationId xmlns:a16="http://schemas.microsoft.com/office/drawing/2014/main" id="{2152C708-11C3-4CAB-90FE-E22C2B960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404830"/>
            <a:ext cx="6192688" cy="4453169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8714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0" name="Текст 2"/>
          <p:cNvSpPr>
            <a:spLocks noGrp="1" noChangeShapeType="1"/>
          </p:cNvSpPr>
          <p:nvPr>
            <p:ph type="body"/>
          </p:nvPr>
        </p:nvSpPr>
        <p:spPr bwMode="auto">
          <a:xfrm>
            <a:off x="431799" y="731837"/>
            <a:ext cx="4040187" cy="63976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Соловьев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Николай</a:t>
            </a:r>
            <a:endParaRPr dirty="0">
              <a:solidFill>
                <a:srgbClr val="580303"/>
              </a:solidFill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Федорович</a:t>
            </a:r>
            <a:endParaRPr dirty="0">
              <a:solidFill>
                <a:srgbClr val="580303"/>
              </a:solidFill>
            </a:endParaRPr>
          </a:p>
        </p:txBody>
      </p:sp>
      <p:pic>
        <p:nvPicPr>
          <p:cNvPr id="12291" name="Объект 7"/>
          <p:cNvPicPr>
            <a:picLocks noGrp="1" noChangeAspect="1"/>
          </p:cNvPicPr>
          <p:nvPr>
            <p:ph/>
          </p:nvPr>
        </p:nvPicPr>
        <p:blipFill>
          <a:blip r:embed="rId2"/>
          <a:stretch/>
        </p:blipFill>
        <p:spPr bwMode="auto">
          <a:xfrm>
            <a:off x="710344" y="1473995"/>
            <a:ext cx="3139579" cy="4129086"/>
          </a:xfrm>
          <a:prstGeom prst="rect">
            <a:avLst/>
          </a:prstGeom>
          <a:noFill/>
        </p:spPr>
      </p:pic>
      <p:sp>
        <p:nvSpPr>
          <p:cNvPr id="12292" name="Текст 4"/>
          <p:cNvSpPr>
            <a:spLocks noGrp="1" noChangeShapeType="1"/>
          </p:cNvSpPr>
          <p:nvPr>
            <p:ph type="body"/>
          </p:nvPr>
        </p:nvSpPr>
        <p:spPr bwMode="auto">
          <a:xfrm>
            <a:off x="3943350" y="1087437"/>
            <a:ext cx="4041775" cy="63976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16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16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Дедушка</a:t>
            </a:r>
            <a:r>
              <a:rPr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endParaRPr dirty="0">
              <a:solidFill>
                <a:srgbClr val="580303"/>
              </a:solidFill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Соловьевой</a:t>
            </a:r>
            <a:endParaRPr dirty="0">
              <a:solidFill>
                <a:srgbClr val="580303"/>
              </a:solidFill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Александры</a:t>
            </a:r>
            <a:r>
              <a:rPr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r>
              <a:rPr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Валериевны</a:t>
            </a:r>
            <a:endParaRPr dirty="0">
              <a:solidFill>
                <a:srgbClr val="580303"/>
              </a:solidFill>
            </a:endParaRPr>
          </a:p>
        </p:txBody>
      </p:sp>
      <p:sp>
        <p:nvSpPr>
          <p:cNvPr id="12293" name="Объект 5"/>
          <p:cNvSpPr>
            <a:spLocks noGrp="1" noChangeShapeType="1"/>
          </p:cNvSpPr>
          <p:nvPr>
            <p:ph/>
          </p:nvPr>
        </p:nvSpPr>
        <p:spPr bwMode="auto">
          <a:xfrm>
            <a:off x="3851275" y="1957387"/>
            <a:ext cx="4041775" cy="39512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16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16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200" b="1" i="0" u="none">
                <a:solidFill>
                  <a:schemeClr val="dk2"/>
                </a:solidFill>
                <a:latin typeface="Times New Roman"/>
                <a:ea typeface="Times New Roman"/>
              </a:rPr>
              <a:t>Годы жизни 1909-1989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200" b="1" i="0" u="none">
                <a:solidFill>
                  <a:schemeClr val="dk2"/>
                </a:solidFill>
                <a:latin typeface="Times New Roman"/>
                <a:ea typeface="Times New Roman"/>
              </a:rPr>
              <a:t>Участник ВОВ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200" b="1" i="0" u="none">
                <a:solidFill>
                  <a:schemeClr val="dk2"/>
                </a:solidFill>
                <a:latin typeface="Times New Roman"/>
                <a:ea typeface="Times New Roman"/>
              </a:rPr>
              <a:t>Призван в 1941 году,</a:t>
            </a:r>
            <a:endParaRPr/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200" b="1" i="0" u="none">
                <a:solidFill>
                  <a:schemeClr val="dk2"/>
                </a:solidFill>
                <a:latin typeface="Times New Roman"/>
                <a:ea typeface="Times New Roman"/>
              </a:rPr>
              <a:t>был ранен, взят в плен,освобожден из плена,уволен в запас по ранению в звании гвардии рядового</a:t>
            </a:r>
            <a:endParaRPr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2200"/>
          </a:p>
          <a:p>
            <a:pPr marL="0" lvl="0" indent="0">
              <a:spcBef>
                <a:spcPts val="0"/>
              </a:spcBef>
              <a:buNone/>
              <a:defRPr/>
            </a:pPr>
            <a:endParaRPr lang="en-US" sz="2200"/>
          </a:p>
          <a:p>
            <a:pPr marL="0" lvl="0" indent="0">
              <a:spcBef>
                <a:spcPts val="0"/>
              </a:spcBef>
              <a:buNone/>
              <a:defRPr/>
            </a:pPr>
            <a:endParaRPr/>
          </a:p>
          <a:p>
            <a:pPr marL="0" lvl="0" indent="0">
              <a:spcBef>
                <a:spcPts val="0"/>
              </a:spcBef>
              <a:buSzPct val="100000"/>
              <a:buFont typeface="Arial"/>
              <a:buChar char="•"/>
              <a:defRPr/>
            </a:pPr>
            <a:endParaRPr/>
          </a:p>
        </p:txBody>
      </p:sp>
      <p:sp>
        <p:nvSpPr>
          <p:cNvPr id="12294" name="TextBox 9"/>
          <p:cNvSpPr txBox="1">
            <a:spLocks noGrp="1" noChangeShapeType="1"/>
          </p:cNvSpPr>
          <p:nvPr/>
        </p:nvSpPr>
        <p:spPr bwMode="auto">
          <a:xfrm>
            <a:off x="611560" y="5876445"/>
            <a:ext cx="6772746" cy="83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Награжден орденом 2 степени </a:t>
            </a:r>
            <a:endParaRPr lang="ru-RU" dirty="0">
              <a:solidFill>
                <a:srgbClr val="580303"/>
              </a:solidFill>
            </a:endParaRPr>
          </a:p>
          <a:p>
            <a:pPr lvl="0"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«За участие в ВОВ»</a:t>
            </a:r>
            <a:endParaRPr lang="ru-RU" dirty="0">
              <a:solidFill>
                <a:srgbClr val="58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98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611560" y="251820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l">
              <a:spcBef>
                <a:spcPts val="0"/>
              </a:spcBef>
              <a:buNone/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           </a:t>
            </a: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Моисеев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b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</a:b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Николай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Маркелович</a:t>
            </a:r>
            <a:endParaRPr dirty="0">
              <a:solidFill>
                <a:srgbClr val="580303"/>
              </a:solidFill>
            </a:endParaRPr>
          </a:p>
        </p:txBody>
      </p:sp>
      <p:pic>
        <p:nvPicPr>
          <p:cNvPr id="11267" name="Объект 5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/>
        </p:blipFill>
        <p:spPr bwMode="auto">
          <a:xfrm>
            <a:off x="812032" y="1600200"/>
            <a:ext cx="2900311" cy="3657600"/>
          </a:xfrm>
          <a:prstGeom prst="rect">
            <a:avLst/>
          </a:prstGeom>
          <a:noFill/>
        </p:spPr>
      </p:pic>
      <p:sp>
        <p:nvSpPr>
          <p:cNvPr id="11268" name="Объект 3"/>
          <p:cNvSpPr>
            <a:spLocks noGrp="1" noChangeShapeType="1"/>
          </p:cNvSpPr>
          <p:nvPr>
            <p:ph/>
          </p:nvPr>
        </p:nvSpPr>
        <p:spPr bwMode="auto">
          <a:xfrm>
            <a:off x="4067175" y="476250"/>
            <a:ext cx="4038600" cy="45259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8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4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0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Прадедушка </a:t>
            </a: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580303"/>
                </a:solidFill>
                <a:latin typeface="Times New Roman"/>
                <a:ea typeface="Calibri"/>
              </a:rPr>
              <a:t>Давыдова Павла</a:t>
            </a:r>
            <a:endParaRPr dirty="0">
              <a:solidFill>
                <a:srgbClr val="580303"/>
              </a:solidFill>
            </a:endParaRP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endParaRPr lang="ru-RU" sz="2400" b="1" i="0" u="none" dirty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Годы жизни </a:t>
            </a:r>
            <a:endParaRPr lang="en-US" sz="2400" dirty="0"/>
          </a:p>
          <a:p>
            <a:pPr marL="342900" lvl="0" indent="-342900" algn="ctr">
              <a:spcBef>
                <a:spcPts val="0"/>
              </a:spcBef>
              <a:buNone/>
              <a:defRPr/>
            </a:pPr>
            <a:r>
              <a:rPr lang="ru-RU" sz="2400" b="1" i="0" u="none" dirty="0">
                <a:solidFill>
                  <a:srgbClr val="002060"/>
                </a:solidFill>
                <a:latin typeface="Times New Roman"/>
                <a:ea typeface="Calibri"/>
              </a:rPr>
              <a:t>27.12.1927 - 03.05.2015</a:t>
            </a:r>
            <a:endParaRPr dirty="0"/>
          </a:p>
          <a:p>
            <a:pPr marL="342900" lvl="0" indent="-342900">
              <a:spcBef>
                <a:spcPts val="0"/>
              </a:spcBef>
              <a:buSzPct val="100000"/>
              <a:buFont typeface="Arial"/>
              <a:buChar char="•"/>
              <a:defRPr/>
            </a:pPr>
            <a:r>
              <a:rPr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Участник</a:t>
            </a:r>
            <a:r>
              <a:rPr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ВОВ</a:t>
            </a:r>
            <a:endParaRPr lang="en-US" sz="2000" dirty="0"/>
          </a:p>
          <a:p>
            <a:pPr marL="342900" lvl="0" indent="-342900">
              <a:spcBef>
                <a:spcPts val="0"/>
              </a:spcBef>
              <a:buSzPct val="100000"/>
              <a:buFont typeface="Arial"/>
              <a:buChar char="•"/>
              <a:defRPr/>
            </a:pP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Уволен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в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запас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по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возрасту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с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правом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ношения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военной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формы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в 1978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году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в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звании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 </a:t>
            </a:r>
            <a:r>
              <a:rPr lang="en-US" sz="2000" b="1" i="0" u="none" dirty="0" err="1">
                <a:solidFill>
                  <a:srgbClr val="17375E"/>
                </a:solidFill>
                <a:latin typeface="Times New Roman"/>
                <a:ea typeface="Times New Roman"/>
              </a:rPr>
              <a:t>полковника</a:t>
            </a:r>
            <a:r>
              <a:rPr lang="en-US" sz="2000" b="1" i="0" u="none" dirty="0">
                <a:solidFill>
                  <a:srgbClr val="17375E"/>
                </a:solidFill>
                <a:latin typeface="Times New Roman"/>
                <a:ea typeface="Times New Roman"/>
              </a:rPr>
              <a:t>.</a:t>
            </a:r>
            <a:endParaRPr dirty="0"/>
          </a:p>
        </p:txBody>
      </p:sp>
      <p:sp>
        <p:nvSpPr>
          <p:cNvPr id="11269" name="TextBox 7"/>
          <p:cNvSpPr txBox="1">
            <a:spLocks noGrp="1" noChangeShapeType="1"/>
          </p:cNvSpPr>
          <p:nvPr/>
        </p:nvSpPr>
        <p:spPr bwMode="auto">
          <a:xfrm>
            <a:off x="812032" y="5463180"/>
            <a:ext cx="5632176" cy="9239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lang="ru-RU" b="1" i="0" u="none" dirty="0">
                <a:solidFill>
                  <a:srgbClr val="580303"/>
                </a:solidFill>
                <a:latin typeface="Times New Roman"/>
                <a:ea typeface="Calibri"/>
              </a:rPr>
              <a:t>Боевые награды «За победу над Германией в ВОВ 1941-1945»</a:t>
            </a:r>
            <a:endParaRPr dirty="0"/>
          </a:p>
          <a:p>
            <a:pPr lvl="0">
              <a:defRPr/>
            </a:pPr>
            <a:r>
              <a:rPr lang="ru-RU" b="1" i="0" u="none" dirty="0">
                <a:solidFill>
                  <a:srgbClr val="580303"/>
                </a:solidFill>
                <a:latin typeface="Times New Roman"/>
                <a:ea typeface="Calibri"/>
              </a:rPr>
              <a:t>«За победу над Японией»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605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14" name="Объект 5"/>
          <p:cNvPicPr>
            <a:picLocks noGrp="1" noChangeAspect="1"/>
          </p:cNvPicPr>
          <p:nvPr>
            <p:ph/>
          </p:nvPr>
        </p:nvPicPr>
        <p:blipFill>
          <a:blip r:embed="rId2"/>
          <a:stretch/>
        </p:blipFill>
        <p:spPr bwMode="auto">
          <a:xfrm>
            <a:off x="619671" y="1628800"/>
            <a:ext cx="3397250" cy="4525962"/>
          </a:xfrm>
          <a:prstGeom prst="rect">
            <a:avLst/>
          </a:prstGeom>
          <a:noFill/>
        </p:spPr>
      </p:pic>
      <p:sp>
        <p:nvSpPr>
          <p:cNvPr id="13315" name="TextBox 7"/>
          <p:cNvSpPr txBox="1">
            <a:spLocks noGrp="1" noChangeShapeType="1"/>
          </p:cNvSpPr>
          <p:nvPr/>
        </p:nvSpPr>
        <p:spPr bwMode="auto">
          <a:xfrm>
            <a:off x="-107949" y="103163"/>
            <a:ext cx="4572000" cy="12001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Меркулов </a:t>
            </a:r>
            <a:endParaRPr lang="en-US" sz="2400" dirty="0">
              <a:solidFill>
                <a:srgbClr val="580303"/>
              </a:solidFill>
            </a:endParaRPr>
          </a:p>
          <a:p>
            <a:pPr lvl="0" algn="ctr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Иван Иванович </a:t>
            </a:r>
            <a:endParaRPr lang="en-US" sz="2400" dirty="0">
              <a:solidFill>
                <a:srgbClr val="580303"/>
              </a:solidFill>
            </a:endParaRPr>
          </a:p>
          <a:p>
            <a:pPr lvl="0" algn="ctr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(на фото первый)</a:t>
            </a:r>
            <a:endParaRPr dirty="0">
              <a:solidFill>
                <a:srgbClr val="580303"/>
              </a:solidFill>
            </a:endParaRPr>
          </a:p>
        </p:txBody>
      </p:sp>
      <p:sp>
        <p:nvSpPr>
          <p:cNvPr id="13316" name="TextBox 8"/>
          <p:cNvSpPr txBox="1">
            <a:spLocks noGrp="1" noChangeShapeType="1"/>
          </p:cNvSpPr>
          <p:nvPr/>
        </p:nvSpPr>
        <p:spPr bwMode="auto">
          <a:xfrm>
            <a:off x="4679950" y="319087"/>
            <a:ext cx="32607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Прадедушка </a:t>
            </a:r>
            <a:endParaRPr dirty="0">
              <a:solidFill>
                <a:srgbClr val="580303"/>
              </a:solidFill>
            </a:endParaRPr>
          </a:p>
          <a:p>
            <a:pPr lvl="0" algn="ctr">
              <a:defRPr/>
            </a:pP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Шкиндер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Мирославы</a:t>
            </a:r>
            <a:endParaRPr dirty="0">
              <a:solidFill>
                <a:srgbClr val="580303"/>
              </a:solidFill>
            </a:endParaRPr>
          </a:p>
        </p:txBody>
      </p:sp>
      <p:sp>
        <p:nvSpPr>
          <p:cNvPr id="13317" name="TextBox 10"/>
          <p:cNvSpPr txBox="1">
            <a:spLocks noGrp="1" noChangeShapeType="1"/>
          </p:cNvSpPr>
          <p:nvPr/>
        </p:nvSpPr>
        <p:spPr bwMode="auto">
          <a:xfrm>
            <a:off x="4010025" y="1341437"/>
            <a:ext cx="4054475" cy="375443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sz="22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Годы жизни</a:t>
            </a:r>
            <a:endParaRPr dirty="0"/>
          </a:p>
          <a:p>
            <a:pPr lvl="0" algn="ctr">
              <a:defRPr/>
            </a:pPr>
            <a:r>
              <a:rPr sz="22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1917-1941</a:t>
            </a:r>
            <a:endParaRPr dirty="0"/>
          </a:p>
          <a:p>
            <a:pPr lvl="0" algn="ctr">
              <a:defRPr/>
            </a:pPr>
            <a:r>
              <a:rPr sz="22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Родился в Курской области село Пузачи. Принимал участие в боях на Халхин-Голе в 1939г.Должен был демобилизоваться, но началась война.</a:t>
            </a:r>
            <a:endParaRPr dirty="0"/>
          </a:p>
          <a:p>
            <a:pPr lvl="0" algn="ctr">
              <a:defRPr/>
            </a:pPr>
            <a:r>
              <a:rPr sz="22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Пропал без вести в Белоруссии в 1941г.</a:t>
            </a:r>
            <a:endParaRPr dirty="0"/>
          </a:p>
          <a:p>
            <a:pPr lvl="0"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530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8" name="Текст 2"/>
          <p:cNvSpPr>
            <a:spLocks noGrp="1" noChangeShapeType="1"/>
          </p:cNvSpPr>
          <p:nvPr>
            <p:ph type="body"/>
          </p:nvPr>
        </p:nvSpPr>
        <p:spPr bwMode="auto">
          <a:xfrm>
            <a:off x="250825" y="620712"/>
            <a:ext cx="4040187" cy="639762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Алферов</a:t>
            </a:r>
            <a:endParaRPr dirty="0">
              <a:solidFill>
                <a:srgbClr val="580303"/>
              </a:solidFill>
            </a:endParaRP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Николай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Николаевич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endParaRPr dirty="0">
              <a:solidFill>
                <a:srgbClr val="580303"/>
              </a:solidFill>
            </a:endParaRPr>
          </a:p>
        </p:txBody>
      </p:sp>
      <p:pic>
        <p:nvPicPr>
          <p:cNvPr id="14339" name="Объект 7"/>
          <p:cNvPicPr>
            <a:picLocks noGrp="1" noChangeAspect="1"/>
          </p:cNvPicPr>
          <p:nvPr>
            <p:ph/>
          </p:nvPr>
        </p:nvPicPr>
        <p:blipFill>
          <a:blip r:embed="rId2"/>
          <a:stretch/>
        </p:blipFill>
        <p:spPr bwMode="auto">
          <a:xfrm>
            <a:off x="539750" y="1628800"/>
            <a:ext cx="3751262" cy="3025055"/>
          </a:xfrm>
          <a:prstGeom prst="rect">
            <a:avLst/>
          </a:prstGeom>
          <a:noFill/>
        </p:spPr>
      </p:pic>
      <p:sp>
        <p:nvSpPr>
          <p:cNvPr id="14340" name="TextBox 8"/>
          <p:cNvSpPr txBox="1">
            <a:spLocks noGrp="1" noChangeShapeType="1"/>
          </p:cNvSpPr>
          <p:nvPr/>
        </p:nvSpPr>
        <p:spPr bwMode="auto">
          <a:xfrm>
            <a:off x="4852987" y="109537"/>
            <a:ext cx="290830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Дедушка </a:t>
            </a:r>
            <a:endParaRPr dirty="0">
              <a:solidFill>
                <a:srgbClr val="580303"/>
              </a:solidFill>
            </a:endParaRPr>
          </a:p>
          <a:p>
            <a:pPr lvl="0" algn="ctr">
              <a:defRPr/>
            </a:pP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Похилова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Максима</a:t>
            </a:r>
            <a:endParaRPr dirty="0">
              <a:solidFill>
                <a:srgbClr val="580303"/>
              </a:solidFill>
            </a:endParaRPr>
          </a:p>
        </p:txBody>
      </p:sp>
      <p:sp>
        <p:nvSpPr>
          <p:cNvPr id="14341" name="TextBox 10"/>
          <p:cNvSpPr txBox="1">
            <a:spLocks noGrp="1" noChangeShapeType="1"/>
          </p:cNvSpPr>
          <p:nvPr/>
        </p:nvSpPr>
        <p:spPr bwMode="auto">
          <a:xfrm>
            <a:off x="4422320" y="939799"/>
            <a:ext cx="3384550" cy="56324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20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Лейтенант, </a:t>
            </a:r>
            <a:endParaRPr lang="en-US" sz="2000" dirty="0"/>
          </a:p>
          <a:p>
            <a:pPr lvl="0">
              <a:defRPr/>
            </a:pPr>
            <a:r>
              <a:rPr sz="20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командир 3 танковой роты </a:t>
            </a:r>
            <a:endParaRPr lang="en-US" sz="2000" dirty="0"/>
          </a:p>
          <a:p>
            <a:pPr lvl="0">
              <a:defRPr/>
            </a:pPr>
            <a:r>
              <a:rPr sz="20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батальона «Дизель». 29 января 2015 при штурме Углегорска попал под обстрел «Града».</a:t>
            </a:r>
            <a:endParaRPr dirty="0"/>
          </a:p>
          <a:p>
            <a:pPr lvl="0">
              <a:defRPr/>
            </a:pPr>
            <a:r>
              <a:rPr sz="20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Указом Главы Донецкой Народной Республики № 241 от 5 июня 2015 года за весомый вклад в оборону Донецкой Народной Республики, проявленные мужество, храбрость и активное участие в боях с армией</a:t>
            </a:r>
            <a:endParaRPr dirty="0"/>
          </a:p>
          <a:p>
            <a:pPr lvl="0">
              <a:defRPr/>
            </a:pPr>
            <a:r>
              <a:rPr sz="2000" b="1" i="0" u="none" dirty="0">
                <a:solidFill>
                  <a:srgbClr val="002060"/>
                </a:solidFill>
                <a:latin typeface="Times New Roman"/>
                <a:ea typeface="Times New Roman"/>
              </a:rPr>
              <a:t> противника присвоено звание Героя Донецкой Народной Республики. </a:t>
            </a:r>
            <a:endParaRPr dirty="0"/>
          </a:p>
        </p:txBody>
      </p:sp>
      <p:sp>
        <p:nvSpPr>
          <p:cNvPr id="14342" name="TextBox 12"/>
          <p:cNvSpPr txBox="1">
            <a:spLocks noGrp="1" noChangeShapeType="1"/>
          </p:cNvSpPr>
          <p:nvPr/>
        </p:nvSpPr>
        <p:spPr bwMode="auto">
          <a:xfrm>
            <a:off x="539750" y="5068986"/>
            <a:ext cx="4572000" cy="120032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Боевые награды: медаль «Золотая Звезда»</a:t>
            </a:r>
          </a:p>
          <a:p>
            <a:pPr lvl="0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(посмертно)</a:t>
            </a:r>
            <a:endParaRPr dirty="0">
              <a:solidFill>
                <a:srgbClr val="58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8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518864" y="274637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l">
              <a:spcBef>
                <a:spcPts val="0"/>
              </a:spcBef>
              <a:buNone/>
              <a:defRPr/>
            </a:pPr>
            <a:r>
              <a:rPr sz="2400" b="1" i="0" u="none" dirty="0">
                <a:solidFill>
                  <a:srgbClr val="984807"/>
                </a:solidFill>
                <a:latin typeface="Times New Roman"/>
                <a:ea typeface="Times New Roman"/>
              </a:rPr>
              <a:t>       </a:t>
            </a: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Белоглазов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b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</a:b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Василий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Витальевич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</a:t>
            </a:r>
            <a:endParaRPr dirty="0">
              <a:solidFill>
                <a:srgbClr val="580303"/>
              </a:solidFill>
            </a:endParaRPr>
          </a:p>
        </p:txBody>
      </p:sp>
      <p:pic>
        <p:nvPicPr>
          <p:cNvPr id="15363" name="Объект 7"/>
          <p:cNvPicPr>
            <a:picLocks noGrp="1" noChangeAspect="1"/>
          </p:cNvPicPr>
          <p:nvPr>
            <p:ph/>
          </p:nvPr>
        </p:nvPicPr>
        <p:blipFill>
          <a:blip r:embed="rId2"/>
          <a:stretch/>
        </p:blipFill>
        <p:spPr bwMode="auto">
          <a:xfrm>
            <a:off x="755576" y="1452562"/>
            <a:ext cx="2952328" cy="3952875"/>
          </a:xfrm>
          <a:prstGeom prst="rect">
            <a:avLst/>
          </a:prstGeom>
          <a:noFill/>
        </p:spPr>
      </p:pic>
      <p:sp>
        <p:nvSpPr>
          <p:cNvPr id="15364" name="Объект 5"/>
          <p:cNvSpPr>
            <a:spLocks noGrp="1" noChangeShapeType="1"/>
          </p:cNvSpPr>
          <p:nvPr>
            <p:ph/>
          </p:nvPr>
        </p:nvSpPr>
        <p:spPr bwMode="auto">
          <a:xfrm>
            <a:off x="3995737" y="908050"/>
            <a:ext cx="4041775" cy="39512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16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16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2000" b="1" i="0" u="none">
                <a:solidFill>
                  <a:srgbClr val="002060"/>
                </a:solidFill>
                <a:latin typeface="Times New Roman"/>
                <a:ea typeface="Times New Roman"/>
              </a:rPr>
              <a:t>В декабре 2022 года подписал контракт с ЧВК «Вагнер», воевал в Соледаре, был водителем «Урала», возил раненых. В Бахмуте был штурмовиком.</a:t>
            </a:r>
            <a:endParaRPr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sz="2000" b="1" i="0" u="none">
                <a:solidFill>
                  <a:srgbClr val="002060"/>
                </a:solidFill>
                <a:latin typeface="Times New Roman"/>
                <a:ea typeface="Times New Roman"/>
              </a:rPr>
              <a:t>Героически погиб в бою в сентябре 2023 года  .</a:t>
            </a:r>
            <a:endParaRPr lang="en-US" sz="2000"/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sz="2000" b="1" i="0" u="none">
                <a:solidFill>
                  <a:srgbClr val="002060"/>
                </a:solidFill>
                <a:latin typeface="Times New Roman"/>
                <a:ea typeface="Times New Roman"/>
              </a:rPr>
              <a:t>  Он, оставшись уже один, стоял до последнего, и даже раненым не оставил позицию, хотя мог отойти, но не стал отходить, дал возможность отойти своим раненым товарищам.</a:t>
            </a:r>
            <a:endParaRPr/>
          </a:p>
        </p:txBody>
      </p:sp>
      <p:sp>
        <p:nvSpPr>
          <p:cNvPr id="15365" name="TextBox 9"/>
          <p:cNvSpPr txBox="1">
            <a:spLocks noGrp="1" noChangeShapeType="1"/>
          </p:cNvSpPr>
          <p:nvPr/>
        </p:nvSpPr>
        <p:spPr bwMode="auto">
          <a:xfrm>
            <a:off x="611187" y="5589587"/>
            <a:ext cx="619306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sz="20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Боевые награды : «Черный крест», медали «Бахмутская мясорубка» и «За взятие Бахмута», посмертно награжден  «Орденом мужества»</a:t>
            </a:r>
            <a:endParaRPr dirty="0">
              <a:solidFill>
                <a:srgbClr val="580303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0C99FD0-1D90-4BDB-8FF8-062D75C9AC54}"/>
              </a:ext>
            </a:extLst>
          </p:cNvPr>
          <p:cNvSpPr txBox="1">
            <a:spLocks noGrp="1" noChangeShapeType="1"/>
          </p:cNvSpPr>
          <p:nvPr/>
        </p:nvSpPr>
        <p:spPr bwMode="auto">
          <a:xfrm>
            <a:off x="4797750" y="109537"/>
            <a:ext cx="301877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Дедушка </a:t>
            </a:r>
            <a:endParaRPr dirty="0">
              <a:solidFill>
                <a:srgbClr val="580303"/>
              </a:solidFill>
            </a:endParaRPr>
          </a:p>
          <a:p>
            <a:pPr lvl="0" algn="ctr">
              <a:defRPr/>
            </a:pPr>
            <a:r>
              <a:rPr sz="2400" b="1" i="0" u="none" dirty="0" err="1">
                <a:solidFill>
                  <a:srgbClr val="580303"/>
                </a:solidFill>
                <a:latin typeface="Times New Roman"/>
                <a:ea typeface="Times New Roman"/>
              </a:rPr>
              <a:t>Мостицкого</a:t>
            </a:r>
            <a:r>
              <a:rPr sz="2400" b="1" i="0" u="none" dirty="0">
                <a:solidFill>
                  <a:srgbClr val="580303"/>
                </a:solidFill>
                <a:latin typeface="Times New Roman"/>
                <a:ea typeface="Times New Roman"/>
              </a:rPr>
              <a:t> Артёма</a:t>
            </a:r>
            <a:endParaRPr dirty="0">
              <a:solidFill>
                <a:srgbClr val="58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3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1229</Words>
  <Application>Microsoft Office PowerPoint</Application>
  <DocSecurity>0</DocSecurity>
  <PresentationFormat>Экран (4:3)</PresentationFormat>
  <Paragraphs>213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Моисеев  Николай Маркелович</vt:lpstr>
      <vt:lpstr>Презентация PowerPoint</vt:lpstr>
      <vt:lpstr>Презентация PowerPoint</vt:lpstr>
      <vt:lpstr>       Белоглазов  Василий Витальевич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ALENA-NOUT</dc:creator>
  <cp:keywords/>
  <dc:description/>
  <cp:lastModifiedBy>PCVic</cp:lastModifiedBy>
  <cp:revision>53</cp:revision>
  <dcterms:modified xsi:type="dcterms:W3CDTF">2025-05-29T18:59:58Z</dcterms:modified>
  <cp:category/>
  <dc:identifier/>
  <cp:contentStatus/>
  <dc:language/>
  <cp:version/>
</cp:coreProperties>
</file>